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8" r:id="rId69"/>
    <p:sldId id="369"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 id="414"/>
          </p14:sldIdLst>
        </p14:section>
        <p14:section name="Uninformed Search: Depth-First Strategy" id="{AB03A99E-5E27-407F-871A-DE2D977F8D72}">
          <p14:sldIdLst>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364"/>
            <p14:sldId id="365"/>
            <p14:sldId id="366"/>
            <p14:sldId id="367"/>
            <p14:sldId id="368"/>
            <p14:sldId id="369"/>
            <p14:sldId id="370"/>
            <p14:sldId id="371"/>
            <p14:sldId id="386"/>
            <p14:sldId id="423"/>
            <p14:sldId id="372"/>
            <p14:sldId id="382"/>
            <p14:sldId id="381"/>
            <p14:sldId id="374"/>
          </p14:sldIdLst>
        </p14:section>
        <p14:section name="Designing Heuristics for Informed Search"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139" d="100"/>
          <a:sy n="139" d="100"/>
        </p:scale>
        <p:origin x="2744" y="80"/>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4/7/2025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4/7/2025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4/7/2025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grpSp>
        <p:nvGrpSpPr>
          <p:cNvPr id="6" name="Group 5">
            <a:extLst>
              <a:ext uri="{FF2B5EF4-FFF2-40B4-BE49-F238E27FC236}">
                <a16:creationId xmlns:a16="http://schemas.microsoft.com/office/drawing/2014/main" id="{E8331124-743A-4164-E62E-826C4B68741D}"/>
              </a:ext>
            </a:extLst>
          </p:cNvPr>
          <p:cNvGrpSpPr/>
          <p:nvPr/>
        </p:nvGrpSpPr>
        <p:grpSpPr>
          <a:xfrm>
            <a:off x="278129" y="5914394"/>
            <a:ext cx="3017521" cy="806555"/>
            <a:chOff x="1219200" y="5948932"/>
            <a:chExt cx="3017521" cy="806555"/>
          </a:xfrm>
        </p:grpSpPr>
        <p:sp>
          <p:nvSpPr>
            <p:cNvPr id="7" name="TextBox 6">
              <a:extLst>
                <a:ext uri="{FF2B5EF4-FFF2-40B4-BE49-F238E27FC236}">
                  <a16:creationId xmlns:a16="http://schemas.microsoft.com/office/drawing/2014/main" id="{C52A4BDA-FB48-3D1E-7F99-A191744875FF}"/>
                </a:ext>
              </a:extLst>
            </p:cNvPr>
            <p:cNvSpPr txBox="1"/>
            <p:nvPr/>
          </p:nvSpPr>
          <p:spPr>
            <a:xfrm>
              <a:off x="1219200" y="6324600"/>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pic>
          <p:nvPicPr>
            <p:cNvPr id="8" name="Picture 2">
              <a:extLst>
                <a:ext uri="{FF2B5EF4-FFF2-40B4-BE49-F238E27FC236}">
                  <a16:creationId xmlns:a16="http://schemas.microsoft.com/office/drawing/2014/main" id="{8A0D0993-C710-6572-2B97-41936C0495C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9358" y="5948932"/>
              <a:ext cx="888838" cy="311093"/>
            </a:xfrm>
            <a:prstGeom prst="rect">
              <a:avLst/>
            </a:prstGeom>
            <a:noFill/>
            <a:extLst>
              <a:ext uri="{909E8E84-426E-40DD-AFC4-6F175D3DCCD1}">
                <a14:hiddenFill xmlns:a14="http://schemas.microsoft.com/office/drawing/2010/main">
                  <a:solidFill>
                    <a:srgbClr val="FFFFFF"/>
                  </a:solidFill>
                </a14:hiddenFill>
              </a:ext>
            </a:extLst>
          </p:spPr>
        </p:pic>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15"/>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1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states space size. </a:t>
                </a:r>
                <a:r>
                  <a:rPr lang="en-US" dirty="0"/>
                  <a:t>Only works if each state is represented by exactly one node.</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endParaRPr lang="en-US" sz="21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773" b="-407"/>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information about how close a state is to the goal state</a:t>
            </a:r>
            <a:r>
              <a:rPr lang="en-US" dirty="0"/>
              <a:t>. </a:t>
            </a:r>
          </a:p>
          <a:p>
            <a:pPr marL="0" indent="0">
              <a:buNone/>
            </a:pPr>
            <a:endParaRPr lang="en-US" dirty="0"/>
          </a:p>
          <a:p>
            <a:pPr marL="0" indent="0">
              <a:buNone/>
            </a:pPr>
            <a:r>
              <a:rPr lang="en-US" dirty="0"/>
              <a:t>It just has the labels of the atomic states and the transition function.</a:t>
            </a:r>
          </a:p>
          <a:p>
            <a:pPr marL="0" indent="0">
              <a:buNone/>
            </a:pPr>
            <a:endParaRPr lang="en-US" dirty="0"/>
          </a:p>
          <a:p>
            <a:pPr marL="0" indent="0">
              <a:buNone/>
            </a:pPr>
            <a:r>
              <a:rPr lang="en-US" dirty="0"/>
              <a:t>It blindly searches following a simple strategy until it ends up in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br>
                  <a:rPr lang="en-US" sz="2400" dirty="0"/>
                </a:b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sored as the state. The agent function returns the actions from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Maze-Solving Planning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23947</TotalTime>
  <Words>6966</Words>
  <Application>Microsoft Office PowerPoint</Application>
  <PresentationFormat>On-screen Show (4:3)</PresentationFormat>
  <Paragraphs>1063</Paragraphs>
  <Slides>93</Slides>
  <Notes>65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Maze-Solving Planning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187</cp:revision>
  <dcterms:created xsi:type="dcterms:W3CDTF">2020-09-15T14:04:03Z</dcterms:created>
  <dcterms:modified xsi:type="dcterms:W3CDTF">2025-04-07T14:07:34Z</dcterms:modified>
</cp:coreProperties>
</file>